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10" r:id="rId1"/>
  </p:sldMasterIdLst>
  <p:notesMasterIdLst>
    <p:notesMasterId r:id="rId16"/>
  </p:notesMasterIdLst>
  <p:sldIdLst>
    <p:sldId id="269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57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539F0-53F7-4B9F-8D3B-A55186C8EAAE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E63DA-2318-424E-A56D-526B64E5DD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0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144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09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56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499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478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872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288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925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81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47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14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917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70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78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59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37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83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269BBE-4A3E-45A3-9C13-EBE1DFA4CAFD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40D4FE-1144-4EB9-AA83-4AF4187E3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23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DED5D-D46D-4428-B2B4-37E97FE52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49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7E52B70-AAF6-4E18-A390-92765B2DD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15" y="729869"/>
            <a:ext cx="1016114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IN" b="1" i="0" dirty="0">
                <a:effectLst/>
                <a:latin typeface="Comic Sans MS" panose="030F0702030302020204" pitchFamily="66" charset="0"/>
              </a:rPr>
              <a:t>Step 2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onditions 	Suffix	 Replacement	 Examples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--------------------------------------------------------------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(m&gt;0)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ational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	ate 	relational -&gt; relate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(m&gt;0)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tional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tion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conditional -&gt; condition\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670BD2C-C189-4DC6-929B-3D13FD408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15" y="2042460"/>
            <a:ext cx="70391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m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&gt;0)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aliti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	al  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formaliti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-&gt; formal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(m&gt;0)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iviti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ive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sensitiviti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-&gt; sensitive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B344AD4-9D8B-44BD-8C4F-845D49CFD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70" y="3307390"/>
            <a:ext cx="581441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mic Sans MS" panose="030F0702030302020204" pitchFamily="66" charset="0"/>
              </a:rPr>
              <a:t>S</a:t>
            </a:r>
            <a:r>
              <a:rPr kumimoji="0" lang="en-US" altLang="en-US" b="1" i="0" u="none" strike="noStrike" cap="none" normalizeH="0" baseline="0" dirty="0" bmk="">
                <a:ln>
                  <a:noFill/>
                </a:ln>
                <a:effectLst/>
                <a:latin typeface="Comic Sans MS" panose="030F0702030302020204" pitchFamily="66" charset="0"/>
              </a:rPr>
              <a:t>tep 3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Conditions 	Suffix 	Replacement 	Examples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--------------------------------------------------------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(m&gt;0)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ative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NULL 	formative -&gt; form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(m&gt;0)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alize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al 	formalize -&gt; formal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(m&gt;0)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ical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	 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ic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electrical -&gt; electric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(m&gt;0)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ful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NULL 	hopeful -&gt; hope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(m&gt;0) 		ness	 NULL 	goodness -&gt; good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47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7B46F7-741A-411D-96CA-AB76E1B7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11" y="243245"/>
            <a:ext cx="764934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mic Sans MS" panose="030F0702030302020204" pitchFamily="66" charset="0"/>
              </a:rPr>
              <a:t>S</a:t>
            </a:r>
            <a:r>
              <a:rPr kumimoji="0" lang="en-US" altLang="en-US" b="1" i="0" u="none" strike="noStrike" cap="none" normalizeH="0" baseline="0" dirty="0" bmk="">
                <a:ln>
                  <a:noFill/>
                </a:ln>
                <a:effectLst/>
                <a:latin typeface="Comic Sans MS" panose="030F0702030302020204" pitchFamily="66" charset="0"/>
              </a:rPr>
              <a:t>tep 4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Conditions 	Suffix 	Replacement 	Examples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---------------------------------------------------------------------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(m&gt;1)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ance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NULL 		allowance -&gt; allow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(m&gt;1)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ence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NULL 		inference -&gt; infer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 (m&gt;1) 		able 	NULL 		adjustable -&gt; adjust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(m&gt;1)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ment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NULL 		adjustment -&gt; adjust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(m&gt;1)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ent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NULL 		dependent -&gt; depend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(m&gt;1)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iti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NULL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angulariti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-&gt; angular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 (m&gt;1) 		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ive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NULL 		effective -&gt; effect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825955-9359-405E-BC88-06E296409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11" y="3198437"/>
            <a:ext cx="829661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mic Sans MS" panose="030F0702030302020204" pitchFamily="66" charset="0"/>
              </a:rPr>
              <a:t>S</a:t>
            </a:r>
            <a:r>
              <a:rPr kumimoji="0" lang="en-US" altLang="en-US" b="1" i="0" u="none" strike="noStrike" cap="none" normalizeH="0" baseline="0" dirty="0" bmk="">
                <a:ln>
                  <a:noFill/>
                </a:ln>
                <a:effectLst/>
                <a:latin typeface="Comic Sans MS" panose="030F0702030302020204" pitchFamily="66" charset="0"/>
              </a:rPr>
              <a:t>tep 5a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Conditions 	Suffix 	Replacement 	Examples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---------------------------------------------------------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(m&gt;1) 		e 	NULL 	probate -&gt; 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probat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				rate - &gt; rate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(m=1 and not *o) e 	NULL 	cease - &gt; 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ceas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bmk="">
                <a:ln>
                  <a:noFill/>
                </a:ln>
                <a:effectLst/>
                <a:latin typeface="Comic Sans MS" panose="030F0702030302020204" pitchFamily="66" charset="0"/>
              </a:rPr>
              <a:t>Step 5b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Conditions 	Suffix 	Replacement 	Examples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-------------------------------------------------------------------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 1 and *d)	NULL single letter </a:t>
            </a:r>
            <a:r>
              <a:rPr kumimoji="0" lang="en-US" altLang="en-US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controll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-&gt; control</a:t>
            </a:r>
            <a:endParaRPr kumimoji="0" lang="en-US" altLang="en-US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					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E013F-0DAD-4A67-BF5C-AAD516F6A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57" y="3475435"/>
            <a:ext cx="5581939" cy="25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4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32D8FE-D866-4D06-9A48-1C705D65A5BD}"/>
              </a:ext>
            </a:extLst>
          </p:cNvPr>
          <p:cNvSpPr txBox="1"/>
          <p:nvPr/>
        </p:nvSpPr>
        <p:spPr>
          <a:xfrm>
            <a:off x="554803" y="473842"/>
            <a:ext cx="10808414" cy="260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240"/>
              </a:spcAft>
            </a:pPr>
            <a:r>
              <a:rPr lang="en-IN" sz="32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NLTK library(python):</a:t>
            </a:r>
          </a:p>
          <a:p>
            <a:pPr fontAlgn="base">
              <a:spcBef>
                <a:spcPts val="600"/>
              </a:spcBef>
              <a:spcAft>
                <a:spcPts val="240"/>
              </a:spcAft>
            </a:pPr>
            <a:endParaRPr lang="en-IN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package called </a:t>
            </a:r>
            <a:r>
              <a:rPr lang="en-IN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PorterStemmer</a:t>
            </a:r>
            <a:r>
              <a:rPr lang="en-IN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is available in the NLTK library.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makes life so much more easier for us!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9D48B-6CC2-4ECB-85BE-6CB7874F5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62" y="2804898"/>
            <a:ext cx="6164495" cy="35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7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C484FB0D-6A96-4DD3-91DA-6D2BFF94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45A27C-E739-401E-8CB6-1B95FD949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8"/>
            <a:ext cx="12192000" cy="68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0F68-7F14-4949-9805-7C3FD470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98" y="391507"/>
            <a:ext cx="6937624" cy="145626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Porter Stemmer</a:t>
            </a:r>
            <a:endParaRPr lang="en-IN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408A2-359C-4731-83B6-E102AD520C9C}"/>
              </a:ext>
            </a:extLst>
          </p:cNvPr>
          <p:cNvSpPr txBox="1"/>
          <p:nvPr/>
        </p:nvSpPr>
        <p:spPr>
          <a:xfrm>
            <a:off x="415745" y="1860384"/>
            <a:ext cx="9930331" cy="559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Stemming is the process of producing</a:t>
            </a:r>
          </a:p>
          <a:p>
            <a:r>
              <a:rPr lang="en-IN" sz="24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morphological variants of a root/base word.</a:t>
            </a:r>
          </a:p>
          <a:p>
            <a:r>
              <a:rPr lang="en-IN" sz="2400" b="1" dirty="0">
                <a:effectLst/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Or in simpler words Stemming</a:t>
            </a:r>
            <a:r>
              <a:rPr lang="en-IN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is the process</a:t>
            </a:r>
          </a:p>
          <a:p>
            <a:r>
              <a:rPr lang="en-IN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of reducing a word to its word stem into suffixes</a:t>
            </a:r>
          </a:p>
          <a:p>
            <a:r>
              <a:rPr lang="en-IN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prefixes or to the roots of words known as a lemma. </a:t>
            </a:r>
          </a:p>
          <a:p>
            <a:endParaRPr lang="en-IN" sz="2400" spc="1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fontAlgn="base">
              <a:lnSpc>
                <a:spcPct val="1070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400" spc="1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Some examples of stemming for root word "like" include: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400" spc="1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-&gt;"likes"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400" spc="1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-&gt;"liked"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400" spc="1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-&gt;"likely"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spc="1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-&gt;"liking“</a:t>
            </a:r>
          </a:p>
          <a:p>
            <a:r>
              <a:rPr lang="en-IN" sz="2400" spc="10" dirty="0"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All these words are reduced to like!</a:t>
            </a:r>
            <a:endParaRPr lang="en-IN" sz="2400" spc="1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IN" spc="10" dirty="0">
              <a:solidFill>
                <a:srgbClr val="273239"/>
              </a:solidFill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2E538-6537-49D3-9F4C-26A6B29DD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360" y="391507"/>
            <a:ext cx="4717561" cy="29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2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58B7E-EB9D-4625-BF3A-83BD1D548368}"/>
              </a:ext>
            </a:extLst>
          </p:cNvPr>
          <p:cNvSpPr txBox="1"/>
          <p:nvPr/>
        </p:nvSpPr>
        <p:spPr>
          <a:xfrm>
            <a:off x="965772" y="1651051"/>
            <a:ext cx="114151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stemming algorithm reduces the words</a:t>
            </a:r>
          </a:p>
          <a:p>
            <a:r>
              <a:rPr lang="en-IN" sz="28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“chocolates”, “chocolatey”, “</a:t>
            </a:r>
            <a:r>
              <a:rPr lang="en-IN" sz="2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choco</a:t>
            </a:r>
            <a:r>
              <a:rPr lang="en-IN" sz="28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”</a:t>
            </a:r>
          </a:p>
          <a:p>
            <a:r>
              <a:rPr lang="en-IN" sz="28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to the root word, “chocolate” !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C3FE1-AD8A-4754-9608-4746A88F305A}"/>
              </a:ext>
            </a:extLst>
          </p:cNvPr>
          <p:cNvSpPr txBox="1"/>
          <p:nvPr/>
        </p:nvSpPr>
        <p:spPr>
          <a:xfrm>
            <a:off x="1795625" y="513014"/>
            <a:ext cx="675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ANOTHER GOOD EXAMPLE  :</a:t>
            </a:r>
            <a:endParaRPr lang="en-IN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2C947-974D-4829-90FB-6B462AA9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45" y="3325448"/>
            <a:ext cx="5171484" cy="288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9A032-2837-45E7-A012-0F34E8D403F9}"/>
              </a:ext>
            </a:extLst>
          </p:cNvPr>
          <p:cNvSpPr txBox="1"/>
          <p:nvPr/>
        </p:nvSpPr>
        <p:spPr>
          <a:xfrm>
            <a:off x="659219" y="616688"/>
            <a:ext cx="11050461" cy="4739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en-IN" sz="3600" b="1" spc="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Applications of stemming :</a:t>
            </a:r>
            <a:r>
              <a:rPr lang="en-IN" sz="3600" spc="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3600" spc="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spc="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3600" spc="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Stemming is used in information retrieval systems </a:t>
            </a: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3600" spc="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like search engines.</a:t>
            </a:r>
            <a:endParaRPr lang="en-IN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3600" spc="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It is used to determine domain vocabularies in </a:t>
            </a: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3600" spc="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domain analysis.</a:t>
            </a:r>
            <a:endParaRPr lang="en-IN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br>
              <a:rPr lang="en-IN" sz="1800" spc="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spc="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97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1CCAD-301F-4B60-B381-4093943814C2}"/>
              </a:ext>
            </a:extLst>
          </p:cNvPr>
          <p:cNvSpPr txBox="1"/>
          <p:nvPr/>
        </p:nvSpPr>
        <p:spPr>
          <a:xfrm>
            <a:off x="3164441" y="667821"/>
            <a:ext cx="404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Stemming Algorithm</a:t>
            </a:r>
            <a:endParaRPr lang="en-I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EFA03-4979-4232-8ABB-13BADFDA133A}"/>
              </a:ext>
            </a:extLst>
          </p:cNvPr>
          <p:cNvSpPr txBox="1"/>
          <p:nvPr/>
        </p:nvSpPr>
        <p:spPr>
          <a:xfrm>
            <a:off x="1350149" y="1592494"/>
            <a:ext cx="9491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</a:rPr>
              <a:t>A stemming algorithm is 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a process of linguistic </a:t>
            </a:r>
            <a:r>
              <a:rPr lang="en-US" sz="2400" b="1" i="0" dirty="0" err="1">
                <a:effectLst/>
                <a:latin typeface="arial" panose="020B0604020202020204" pitchFamily="34" charset="0"/>
              </a:rPr>
              <a:t>normalisation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sz="2400" b="0" i="0" dirty="0">
                <a:effectLst/>
                <a:latin typeface="arial" panose="020B0604020202020204" pitchFamily="34" charset="0"/>
              </a:rPr>
              <a:t>in which the variant forms of a word are reduced to a common form,</a:t>
            </a:r>
            <a:endParaRPr lang="en-I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87B59-CA3D-4F6F-8C4F-6C584A108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99" y="2835646"/>
            <a:ext cx="8314801" cy="35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3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3D0C-A9FA-4BDF-B30F-0FCF9665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Porter’s Stemmer algorithm</a:t>
            </a:r>
            <a:r>
              <a:rPr lang="en-IN" sz="44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br>
              <a:rPr lang="en-IN" sz="44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34070-B557-48B9-9F3F-D7A38492A430}"/>
              </a:ext>
            </a:extLst>
          </p:cNvPr>
          <p:cNvSpPr txBox="1"/>
          <p:nvPr/>
        </p:nvSpPr>
        <p:spPr>
          <a:xfrm>
            <a:off x="791111" y="1428108"/>
            <a:ext cx="57638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Porter's stemmer</a:t>
            </a:r>
            <a:r>
              <a:rPr lang="en-IN" sz="20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is one of the most popular stemming methods proposed in 1980.</a:t>
            </a:r>
            <a:endParaRPr lang="en-IN" sz="2000" spc="1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IN" sz="2000" spc="10" dirty="0">
                <a:latin typeface="Arial" panose="020B0604020202020204" pitchFamily="34" charset="0"/>
                <a:ea typeface="Calibri" panose="020F0502020204030204" pitchFamily="34" charset="0"/>
              </a:rPr>
              <a:t>It </a:t>
            </a:r>
            <a:r>
              <a:rPr lang="en-IN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uses a single, unified approach to the handling of context.</a:t>
            </a:r>
            <a:endParaRPr lang="en-IN" sz="2000" spc="1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IN" sz="2000" spc="1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IN" sz="2000" spc="10" dirty="0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IN" sz="20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 is based on the idea that the suffixes in the English language are made up</a:t>
            </a:r>
          </a:p>
          <a:p>
            <a:r>
              <a:rPr lang="en-IN" sz="20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of a combination of smaller and simpler suffixes.</a:t>
            </a:r>
          </a:p>
          <a:p>
            <a:endParaRPr lang="en-IN" sz="2000" spc="1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IN" sz="20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This stemmer is known for its speed and simplicity.</a:t>
            </a:r>
          </a:p>
          <a:p>
            <a:r>
              <a:rPr lang="en-IN" sz="2000" spc="1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main applications of Porter Stemmer include data mining and Information retrieval. 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F167F-2332-4E28-8D1E-F70F15C13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12" y="1691517"/>
            <a:ext cx="5208998" cy="35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8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24842-2C48-4E95-BDEF-9F02C2D2E300}"/>
              </a:ext>
            </a:extLst>
          </p:cNvPr>
          <p:cNvSpPr txBox="1"/>
          <p:nvPr/>
        </p:nvSpPr>
        <p:spPr>
          <a:xfrm>
            <a:off x="618959" y="542702"/>
            <a:ext cx="1060418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effectLst/>
                <a:latin typeface="Comic Sans MS" panose="030F0702030302020204" pitchFamily="66" charset="0"/>
              </a:rPr>
              <a:t>The Porter algorithm consists of a set of condition/action rules.</a:t>
            </a:r>
          </a:p>
          <a:p>
            <a:pPr algn="l"/>
            <a:r>
              <a:rPr lang="en-US" dirty="0">
                <a:latin typeface="Comic Sans MS" panose="030F0702030302020204" pitchFamily="66" charset="0"/>
              </a:rPr>
              <a:t>T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he conditions fall into three classes: conditions on the stem, conditions on the suffix,</a:t>
            </a:r>
          </a:p>
          <a:p>
            <a:pPr algn="l"/>
            <a:r>
              <a:rPr lang="en-US" b="0" i="0" dirty="0">
                <a:effectLst/>
                <a:latin typeface="Comic Sans MS" panose="030F0702030302020204" pitchFamily="66" charset="0"/>
              </a:rPr>
              <a:t>and conditions on the rules.</a:t>
            </a:r>
          </a:p>
          <a:p>
            <a:pPr algn="l"/>
            <a:endParaRPr lang="en-US" b="0" i="0" dirty="0">
              <a:effectLst/>
              <a:latin typeface="Comic Sans MS" panose="030F0702030302020204" pitchFamily="66" charset="0"/>
            </a:endParaRPr>
          </a:p>
          <a:p>
            <a:pPr algn="l"/>
            <a:r>
              <a:rPr lang="en-US" b="0" i="0" dirty="0">
                <a:effectLst/>
                <a:latin typeface="Comic Sans MS" panose="030F0702030302020204" pitchFamily="66" charset="0"/>
              </a:rPr>
              <a:t>There are several types of stem conditions.</a:t>
            </a:r>
          </a:p>
          <a:p>
            <a:pPr algn="l"/>
            <a:endParaRPr lang="en-US" b="0" i="0" dirty="0">
              <a:effectLst/>
              <a:latin typeface="Comic Sans MS" panose="030F0702030302020204" pitchFamily="66" charset="0"/>
            </a:endParaRPr>
          </a:p>
          <a:p>
            <a:pPr algn="l"/>
            <a:r>
              <a:rPr lang="en-US" b="1" i="0" dirty="0">
                <a:effectLst/>
                <a:latin typeface="Comic Sans MS" panose="030F0702030302020204" pitchFamily="66" charset="0"/>
              </a:rPr>
              <a:t>1. 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The </a:t>
            </a:r>
            <a:r>
              <a:rPr lang="en-US" b="0" i="1" dirty="0">
                <a:effectLst/>
                <a:latin typeface="Comic Sans MS" panose="030F0702030302020204" pitchFamily="66" charset="0"/>
              </a:rPr>
              <a:t>measure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, denoted </a:t>
            </a:r>
            <a:r>
              <a:rPr lang="en-US" b="0" i="1" dirty="0">
                <a:effectLst/>
                <a:latin typeface="Comic Sans MS" panose="030F0702030302020204" pitchFamily="66" charset="0"/>
              </a:rPr>
              <a:t>m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, of a stem is based on its alternate vowel-consonant sequences.</a:t>
            </a:r>
          </a:p>
          <a:p>
            <a:pPr algn="l"/>
            <a:r>
              <a:rPr lang="en-US" dirty="0">
                <a:latin typeface="Comic Sans MS" panose="030F0702030302020204" pitchFamily="66" charset="0"/>
              </a:rPr>
              <a:t>     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 Vowels are a, e, </a:t>
            </a:r>
            <a:r>
              <a:rPr lang="en-US" b="0" i="0" dirty="0" err="1">
                <a:effectLst/>
                <a:latin typeface="Comic Sans MS" panose="030F0702030302020204" pitchFamily="66" charset="0"/>
              </a:rPr>
              <a:t>i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, o, u, and y if preceded by a consonant.</a:t>
            </a:r>
          </a:p>
          <a:p>
            <a:pPr algn="l"/>
            <a:r>
              <a:rPr lang="en-US" dirty="0">
                <a:latin typeface="Comic Sans MS" panose="030F0702030302020204" pitchFamily="66" charset="0"/>
              </a:rPr>
              <a:t>     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 Consonants are all letters that are not vowels.</a:t>
            </a:r>
          </a:p>
          <a:p>
            <a:pPr algn="l"/>
            <a:r>
              <a:rPr lang="en-US" dirty="0">
                <a:latin typeface="Comic Sans MS" panose="030F0702030302020204" pitchFamily="66" charset="0"/>
              </a:rPr>
              <a:t>     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 Let</a:t>
            </a:r>
            <a:r>
              <a:rPr lang="en-US" b="0" i="1" dirty="0">
                <a:effectLst/>
                <a:latin typeface="Comic Sans MS" panose="030F0702030302020204" pitchFamily="66" charset="0"/>
              </a:rPr>
              <a:t> C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 stand for a sequence of consonants, and </a:t>
            </a:r>
            <a:r>
              <a:rPr lang="en-US" b="0" i="1" dirty="0">
                <a:effectLst/>
                <a:latin typeface="Comic Sans MS" panose="030F0702030302020204" pitchFamily="66" charset="0"/>
              </a:rPr>
              <a:t>V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 for a sequence of vowels.</a:t>
            </a:r>
          </a:p>
          <a:p>
            <a:pPr algn="l"/>
            <a:r>
              <a:rPr lang="en-US" b="0" i="0" dirty="0">
                <a:effectLst/>
                <a:latin typeface="Comic Sans MS" panose="030F0702030302020204" pitchFamily="66" charset="0"/>
              </a:rPr>
              <a:t>      The measure </a:t>
            </a:r>
            <a:r>
              <a:rPr lang="en-US" b="0" i="1" dirty="0">
                <a:effectLst/>
                <a:latin typeface="Comic Sans MS" panose="030F0702030302020204" pitchFamily="66" charset="0"/>
              </a:rPr>
              <a:t>m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, then, is defined as</a:t>
            </a:r>
          </a:p>
          <a:p>
            <a:pPr algn="l"/>
            <a:r>
              <a:rPr lang="en-US" b="0" i="0" dirty="0">
                <a:effectLst/>
                <a:latin typeface="Comic Sans MS" panose="030F0702030302020204" pitchFamily="66" charset="0"/>
              </a:rPr>
              <a:t>      [</a:t>
            </a:r>
            <a:r>
              <a:rPr lang="en-US" b="0" i="1" dirty="0">
                <a:effectLst/>
                <a:latin typeface="Comic Sans MS" panose="030F0702030302020204" pitchFamily="66" charset="0"/>
              </a:rPr>
              <a:t>C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](</a:t>
            </a:r>
            <a:r>
              <a:rPr lang="en-US" b="0" i="1" dirty="0">
                <a:effectLst/>
                <a:latin typeface="Comic Sans MS" panose="030F0702030302020204" pitchFamily="66" charset="0"/>
              </a:rPr>
              <a:t>VC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)</a:t>
            </a:r>
            <a:r>
              <a:rPr lang="en-US" b="0" i="1" baseline="30000" dirty="0">
                <a:effectLst/>
                <a:latin typeface="Comic Sans MS" panose="030F0702030302020204" pitchFamily="66" charset="0"/>
              </a:rPr>
              <a:t>m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[</a:t>
            </a:r>
            <a:r>
              <a:rPr lang="en-US" b="0" i="1" dirty="0">
                <a:effectLst/>
                <a:latin typeface="Comic Sans MS" panose="030F0702030302020204" pitchFamily="66" charset="0"/>
              </a:rPr>
              <a:t>V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]</a:t>
            </a:r>
          </a:p>
          <a:p>
            <a:pPr algn="l"/>
            <a:r>
              <a:rPr lang="en-US" b="0" i="0" dirty="0">
                <a:effectLst/>
                <a:latin typeface="Comic Sans MS" panose="030F0702030302020204" pitchFamily="66" charset="0"/>
              </a:rPr>
              <a:t>The superscript </a:t>
            </a:r>
            <a:r>
              <a:rPr lang="en-US" b="0" i="1" dirty="0">
                <a:effectLst/>
                <a:latin typeface="Comic Sans MS" panose="030F0702030302020204" pitchFamily="66" charset="0"/>
              </a:rPr>
              <a:t>m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 in the equation, which is the measure, indicates the number of </a:t>
            </a:r>
            <a:r>
              <a:rPr lang="en-US" b="0" i="1" dirty="0">
                <a:effectLst/>
                <a:latin typeface="Comic Sans MS" panose="030F0702030302020204" pitchFamily="66" charset="0"/>
              </a:rPr>
              <a:t>VC</a:t>
            </a:r>
            <a:r>
              <a:rPr lang="en-US" b="0" i="0" dirty="0">
                <a:effectLst/>
                <a:latin typeface="Comic Sans MS" panose="030F0702030302020204" pitchFamily="66" charset="0"/>
              </a:rPr>
              <a:t> sequences.</a:t>
            </a:r>
          </a:p>
          <a:p>
            <a:pPr algn="l"/>
            <a:r>
              <a:rPr lang="en-US" b="0" i="0" dirty="0">
                <a:effectLst/>
                <a:latin typeface="Comic Sans MS" panose="030F0702030302020204" pitchFamily="66" charset="0"/>
              </a:rPr>
              <a:t> Square brackets indicate an optional occurrence. Some examples of measures for terms follows.</a:t>
            </a:r>
          </a:p>
          <a:p>
            <a:r>
              <a:rPr lang="en-IN" dirty="0"/>
              <a:t> 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89F266-A0BC-4650-BB54-E0064C04D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9100" y="4790019"/>
            <a:ext cx="49007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M</a:t>
            </a: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easure Examples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---------------------------------------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m=0 TR, EE, TREE, BY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m=1 TROUBLE, OATS, TREES, IVY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m=2 TROUBLES, PRIVATE, OATEN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07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007312-7502-4A7F-B6AB-FA297EB6FD12}"/>
              </a:ext>
            </a:extLst>
          </p:cNvPr>
          <p:cNvSpPr txBox="1"/>
          <p:nvPr/>
        </p:nvSpPr>
        <p:spPr>
          <a:xfrm>
            <a:off x="493161" y="965771"/>
            <a:ext cx="646244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effectLst/>
                <a:latin typeface="Comic Sans MS" panose="030F0702030302020204" pitchFamily="66" charset="0"/>
              </a:rPr>
              <a:t>2. </a:t>
            </a:r>
            <a:r>
              <a:rPr lang="en-US" sz="2400" b="0" i="0" dirty="0">
                <a:effectLst/>
                <a:latin typeface="Comic Sans MS" panose="030F0702030302020204" pitchFamily="66" charset="0"/>
              </a:rPr>
              <a:t>* &lt; X &gt;--the stem ends with a given letter X</a:t>
            </a:r>
          </a:p>
          <a:p>
            <a:pPr algn="l"/>
            <a:endParaRPr lang="en-US" sz="2400" b="0" i="0" dirty="0">
              <a:effectLst/>
              <a:latin typeface="Comic Sans MS" panose="030F0702030302020204" pitchFamily="66" charset="0"/>
            </a:endParaRPr>
          </a:p>
          <a:p>
            <a:pPr algn="l"/>
            <a:r>
              <a:rPr lang="en-US" sz="2400" b="1" i="0" dirty="0">
                <a:effectLst/>
                <a:latin typeface="Comic Sans MS" panose="030F0702030302020204" pitchFamily="66" charset="0"/>
              </a:rPr>
              <a:t>3. </a:t>
            </a:r>
            <a:r>
              <a:rPr lang="en-US" sz="2400" b="0" i="0" dirty="0">
                <a:effectLst/>
                <a:latin typeface="Comic Sans MS" panose="030F0702030302020204" pitchFamily="66" charset="0"/>
              </a:rPr>
              <a:t>*v*--the stem contains a vowel</a:t>
            </a:r>
          </a:p>
          <a:p>
            <a:pPr algn="l"/>
            <a:endParaRPr lang="en-US" sz="2400" b="0" i="0" dirty="0">
              <a:effectLst/>
              <a:latin typeface="Comic Sans MS" panose="030F0702030302020204" pitchFamily="66" charset="0"/>
            </a:endParaRPr>
          </a:p>
          <a:p>
            <a:pPr algn="l"/>
            <a:r>
              <a:rPr lang="en-US" sz="2400" b="1" i="0" dirty="0">
                <a:effectLst/>
                <a:latin typeface="Comic Sans MS" panose="030F0702030302020204" pitchFamily="66" charset="0"/>
              </a:rPr>
              <a:t>4. </a:t>
            </a:r>
            <a:r>
              <a:rPr lang="en-US" sz="2400" b="0" i="0" dirty="0">
                <a:effectLst/>
                <a:latin typeface="Comic Sans MS" panose="030F0702030302020204" pitchFamily="66" charset="0"/>
              </a:rPr>
              <a:t>*d--the stem ends in a double consonant</a:t>
            </a:r>
          </a:p>
          <a:p>
            <a:pPr algn="l"/>
            <a:endParaRPr lang="en-US" sz="2400" b="0" i="0" dirty="0">
              <a:effectLst/>
              <a:latin typeface="Comic Sans MS" panose="030F0702030302020204" pitchFamily="66" charset="0"/>
            </a:endParaRPr>
          </a:p>
          <a:p>
            <a:pPr algn="l"/>
            <a:r>
              <a:rPr lang="en-US" sz="2400" b="1" i="0" dirty="0">
                <a:effectLst/>
                <a:latin typeface="Comic Sans MS" panose="030F0702030302020204" pitchFamily="66" charset="0"/>
              </a:rPr>
              <a:t>5. </a:t>
            </a:r>
            <a:r>
              <a:rPr lang="en-US" sz="2400" b="0" i="0" dirty="0">
                <a:effectLst/>
                <a:latin typeface="Comic Sans MS" panose="030F0702030302020204" pitchFamily="66" charset="0"/>
              </a:rPr>
              <a:t>*o--the stem ends with a consonant-vowel-consonant, sequence, where the final consonant is not w, x, or y.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64A0C-F56D-4929-A657-66E42EDC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604" y="852756"/>
            <a:ext cx="5065160" cy="380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6B0F2-E445-4941-A2AD-DBC442FE7205}"/>
              </a:ext>
            </a:extLst>
          </p:cNvPr>
          <p:cNvSpPr txBox="1"/>
          <p:nvPr/>
        </p:nvSpPr>
        <p:spPr>
          <a:xfrm>
            <a:off x="1012012" y="369870"/>
            <a:ext cx="1016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Very Simple Approach to understand Porter Algorithm by example :</a:t>
            </a:r>
            <a:endParaRPr lang="en-IN" sz="2800" b="1" i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CB0E67-B6C2-439C-A786-2360543B0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12" y="1245235"/>
            <a:ext cx="78905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omic Sans MS" panose="030F0702030302020204" pitchFamily="66" charset="0"/>
              </a:rPr>
              <a:t>S</a:t>
            </a:r>
            <a:r>
              <a:rPr kumimoji="0" lang="en-US" altLang="en-US" sz="2000" b="1" i="0" u="none" strike="noStrike" cap="none" normalizeH="0" baseline="0" dirty="0" bmk="">
                <a:ln>
                  <a:noFill/>
                </a:ln>
                <a:effectLst/>
                <a:latin typeface="Comic Sans MS" panose="030F0702030302020204" pitchFamily="66" charset="0"/>
              </a:rPr>
              <a:t>tep 1a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Conditions 	Suffix 	Replacement 	Examples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---------------------------------------------------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NULL 		</a:t>
            </a:r>
            <a:r>
              <a:rPr kumimoji="0" lang="en-US" altLang="en-US" sz="2000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sses</a:t>
            </a: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	ss 	caresses -&gt; caress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NULL 		</a:t>
            </a:r>
            <a:r>
              <a:rPr kumimoji="0" lang="en-US" altLang="en-US" sz="2000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ies</a:t>
            </a: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	</a:t>
            </a:r>
            <a:r>
              <a:rPr kumimoji="0" lang="en-US" altLang="en-US" sz="2000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i</a:t>
            </a: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ponies -&gt; </a:t>
            </a:r>
            <a:r>
              <a:rPr kumimoji="0" lang="en-US" altLang="en-US" sz="2000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poni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					ties -&gt; tie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B71F50E-20C9-4354-87C4-D7EA86DC4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12" y="3184227"/>
            <a:ext cx="8953921" cy="195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omic Sans MS" panose="030F0702030302020204" pitchFamily="66" charset="0"/>
              </a:rPr>
              <a:t>S</a:t>
            </a:r>
            <a:r>
              <a:rPr kumimoji="0" lang="en-US" altLang="en-US" sz="2000" b="1" i="0" u="none" strike="noStrike" cap="none" normalizeH="0" baseline="0" dirty="0" bmk="">
                <a:ln>
                  <a:noFill/>
                </a:ln>
                <a:effectLst/>
                <a:latin typeface="Comic Sans MS" panose="030F0702030302020204" pitchFamily="66" charset="0"/>
              </a:rPr>
              <a:t>tep 1b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Conditions 	Suffix 	Replacement 	Examples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----------------------------------------------------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(m&gt;0) 		</a:t>
            </a:r>
            <a:r>
              <a:rPr kumimoji="0" lang="en-US" altLang="en-US" sz="2000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eed</a:t>
            </a: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	</a:t>
            </a:r>
            <a:r>
              <a:rPr kumimoji="0" lang="en-US" altLang="en-US" sz="2000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ee</a:t>
            </a: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f	</a:t>
            </a:r>
            <a:r>
              <a:rPr kumimoji="0" lang="en-US" altLang="en-US" sz="2000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eed</a:t>
            </a: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-&gt; feed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					agreed -&gt; agree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(*v*) 		ed 		NULL 	plastered-&gt; plaster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F5A4CBB-C085-46AE-9B01-A2C1E8B3E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335" y="5075255"/>
            <a:ext cx="857635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omic Sans MS" panose="030F0702030302020204" pitchFamily="66" charset="0"/>
              </a:rPr>
              <a:t>S</a:t>
            </a:r>
            <a:r>
              <a:rPr kumimoji="0" lang="en-US" altLang="en-US" sz="2000" b="1" i="0" u="none" strike="noStrike" cap="none" normalizeH="0" baseline="0" dirty="0" bmk="">
                <a:ln>
                  <a:noFill/>
                </a:ln>
                <a:effectLst/>
                <a:latin typeface="Comic Sans MS" panose="030F0702030302020204" pitchFamily="66" charset="0"/>
              </a:rPr>
              <a:t>tep 1c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Conditions 	Suffix 	Replacement 	Examples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-----------------------------------------------------------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(*v*) 		y 		</a:t>
            </a:r>
            <a:r>
              <a:rPr kumimoji="0" lang="en-US" altLang="en-US" sz="2000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i</a:t>
            </a: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 	happy - &gt; </a:t>
            </a:r>
            <a:r>
              <a:rPr kumimoji="0" lang="en-US" altLang="en-US" sz="2000" b="0" i="0" u="none" strike="noStrike" cap="none" normalizeH="0" baseline="0" dirty="0" err="1" bmk="">
                <a:ln>
                  <a:noFill/>
                </a:ln>
                <a:effectLst/>
                <a:latin typeface="Arial Unicode MS"/>
              </a:rPr>
              <a:t>happi</a:t>
            </a:r>
            <a:endParaRPr kumimoji="0" lang="en-US" altLang="en-US" sz="2000" b="0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bmk="">
                <a:ln>
                  <a:noFill/>
                </a:ln>
                <a:effectLst/>
                <a:latin typeface="Arial Unicode MS"/>
              </a:rPr>
              <a:t>					sky -&gt; sky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259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73</TotalTime>
  <Words>1029</Words>
  <Application>Microsoft Office PowerPoint</Application>
  <PresentationFormat>Widescreen</PresentationFormat>
  <Paragraphs>122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Arial</vt:lpstr>
      <vt:lpstr>Arial Unicode MS</vt:lpstr>
      <vt:lpstr>Calibri</vt:lpstr>
      <vt:lpstr>Calibri Light</vt:lpstr>
      <vt:lpstr>Comic Sans MS</vt:lpstr>
      <vt:lpstr>Consolas</vt:lpstr>
      <vt:lpstr>inherit</vt:lpstr>
      <vt:lpstr>Segoe UI</vt:lpstr>
      <vt:lpstr>Times New Roman</vt:lpstr>
      <vt:lpstr>Celestial</vt:lpstr>
      <vt:lpstr>PowerPoint Presentation</vt:lpstr>
      <vt:lpstr>Porter Stemmer</vt:lpstr>
      <vt:lpstr>PowerPoint Presentation</vt:lpstr>
      <vt:lpstr>PowerPoint Presentation</vt:lpstr>
      <vt:lpstr>PowerPoint Presentation</vt:lpstr>
      <vt:lpstr>Porter’s Stemmer algorithm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Porter Stemmer</dc:title>
  <dc:creator>HP</dc:creator>
  <cp:lastModifiedBy>HP</cp:lastModifiedBy>
  <cp:revision>9</cp:revision>
  <dcterms:created xsi:type="dcterms:W3CDTF">2021-12-28T01:28:21Z</dcterms:created>
  <dcterms:modified xsi:type="dcterms:W3CDTF">2021-12-28T02:41:41Z</dcterms:modified>
</cp:coreProperties>
</file>